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 Serif"/>
      <p:regular r:id="rId42"/>
      <p:bold r:id="rId43"/>
      <p:italic r:id="rId44"/>
      <p:boldItalic r:id="rId45"/>
    </p:embeddedFont>
    <p:embeddedFont>
      <p:font typeface="Roboto Mon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Serif-regular.fntdata"/><Relationship Id="rId41" Type="http://schemas.openxmlformats.org/officeDocument/2006/relationships/slide" Target="slides/slide36.xml"/><Relationship Id="rId44" Type="http://schemas.openxmlformats.org/officeDocument/2006/relationships/font" Target="fonts/RobotoSerif-italic.fntdata"/><Relationship Id="rId43" Type="http://schemas.openxmlformats.org/officeDocument/2006/relationships/font" Target="fonts/RobotoSerif-bold.fntdata"/><Relationship Id="rId46" Type="http://schemas.openxmlformats.org/officeDocument/2006/relationships/font" Target="fonts/RobotoMono-regular.fntdata"/><Relationship Id="rId45" Type="http://schemas.openxmlformats.org/officeDocument/2006/relationships/font" Target="fonts/RobotoSerif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-italic.fntdata"/><Relationship Id="rId47" Type="http://schemas.openxmlformats.org/officeDocument/2006/relationships/font" Target="fonts/RobotoMono-bold.fntdata"/><Relationship Id="rId49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1f08e7f1e_0_3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f1f08e7f1e_0_3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7b0b871c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f7b0b871c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f2c97e9db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f2c97e9db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2c97e9db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2c97e9db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36908068d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36908068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f2c97e9db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f2c97e9db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7b0b871c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7b0b871c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7b0b871ca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7b0b871c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7b0b871ca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f7b0b871ca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7b0b871ca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f7b0b871ca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7b0b871ca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f7b0b871ca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1f0f19ad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f1f0f19ad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7b0b871ca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f7b0b871ca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f7b0b871ca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f7b0b871ca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7b0b871ca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f7b0b871ca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2c97e9db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2c97e9db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2c97e9db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2c97e9db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bd9819b7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bd9819b7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7b0b871ca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7b0b871ca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2c97e9db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2c97e9db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f3dbb577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8f3dbb577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1f0e37db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1f0e37db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f1f08e7f1e_0_3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f1f08e7f1e_0_3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1f0e37db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1f0e37db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7b0b871ca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7b0b871ca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8f3dbb577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8f3dbb577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50da5d07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f50da5d07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f7b0b871ca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f7b0b871ca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f50da5d07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f50da5d07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1f08e7f1e_0_3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f1f08e7f1e_0_3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1f0e37d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f1f0e37d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7b0b871c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f7b0b871c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f2c97e9db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f2c97e9db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2c97e9db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2c97e9db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7b0b871c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7b0b871c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2c97e9db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2c97e9db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Final" type="title">
  <p:cSld name="TITLE">
    <p:bg>
      <p:bgPr>
        <a:solidFill>
          <a:srgbClr val="479FDE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54263"/>
            <a:ext cx="9144003" cy="346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0775" y="-1"/>
            <a:ext cx="1473226" cy="5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5FCBE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1" name="Google Shape;81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rgbClr val="0C9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82" name="Google Shape;82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rgbClr val="A4DC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83" name="Google Shape;83;p1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rgbClr val="47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rgbClr val="0C9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rgbClr val="47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</p:grpSp>
      <p:sp>
        <p:nvSpPr>
          <p:cNvPr id="86" name="Google Shape;86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erif"/>
              <a:buChar char="●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17500" lvl="1" marL="9144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○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17500" lvl="2" marL="13716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■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17500" lvl="3" marL="18288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17500" lvl="4" marL="22860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○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17500" lvl="5" marL="27432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■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17500" lvl="6" marL="32004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17500" lvl="7" marL="36576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○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17500" lvl="8" marL="41148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■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9262"/>
            <a:ext cx="1473224" cy="5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94299"/>
            <a:ext cx="1473226" cy="5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">
  <p:cSld name="TITLE_1">
    <p:bg>
      <p:bgPr>
        <a:solidFill>
          <a:srgbClr val="479FDE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8128803" y="16"/>
            <a:ext cx="1015200" cy="1015200"/>
          </a:xfrm>
          <a:prstGeom prst="rect">
            <a:avLst/>
          </a:prstGeom>
          <a:solidFill>
            <a:srgbClr val="479F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4" name="Google Shape;14;p3"/>
          <p:cNvSpPr/>
          <p:nvPr/>
        </p:nvSpPr>
        <p:spPr>
          <a:xfrm flipH="1">
            <a:off x="7113463" y="5"/>
            <a:ext cx="1015200" cy="1015200"/>
          </a:xfrm>
          <a:prstGeom prst="rtTriangle">
            <a:avLst/>
          </a:prstGeom>
          <a:solidFill>
            <a:srgbClr val="5FC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5" name="Google Shape;15;p3"/>
          <p:cNvSpPr/>
          <p:nvPr/>
        </p:nvSpPr>
        <p:spPr>
          <a:xfrm flipH="1" rot="10800000">
            <a:off x="7113588" y="107"/>
            <a:ext cx="1015200" cy="1015200"/>
          </a:xfrm>
          <a:prstGeom prst="rtTriangle">
            <a:avLst/>
          </a:prstGeom>
          <a:solidFill>
            <a:srgbClr val="A4DC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6" name="Google Shape;16;p3"/>
          <p:cNvSpPr/>
          <p:nvPr/>
        </p:nvSpPr>
        <p:spPr>
          <a:xfrm rot="10800000">
            <a:off x="6098378" y="97"/>
            <a:ext cx="1015200" cy="1015200"/>
          </a:xfrm>
          <a:prstGeom prst="rtTriangle">
            <a:avLst/>
          </a:prstGeom>
          <a:solidFill>
            <a:srgbClr val="5FC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7" name="Google Shape;17;p3"/>
          <p:cNvSpPr/>
          <p:nvPr/>
        </p:nvSpPr>
        <p:spPr>
          <a:xfrm rot="10800000">
            <a:off x="8128789" y="1015375"/>
            <a:ext cx="1015200" cy="1015200"/>
          </a:xfrm>
          <a:prstGeom prst="rtTriangle">
            <a:avLst/>
          </a:prstGeom>
          <a:solidFill>
            <a:srgbClr val="A4DC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460950" y="1053440"/>
            <a:ext cx="8222100" cy="15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 Serif"/>
              <a:buNone/>
              <a:defRPr sz="4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460938" y="29287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9262"/>
            <a:ext cx="1473224" cy="5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TITLE_1_1">
    <p:bg>
      <p:bgPr>
        <a:solidFill>
          <a:srgbClr val="479FDE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8128803" y="16"/>
            <a:ext cx="1015200" cy="1015200"/>
          </a:xfrm>
          <a:prstGeom prst="rect">
            <a:avLst/>
          </a:prstGeom>
          <a:solidFill>
            <a:srgbClr val="479F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4" name="Google Shape;24;p4"/>
          <p:cNvSpPr/>
          <p:nvPr/>
        </p:nvSpPr>
        <p:spPr>
          <a:xfrm flipH="1">
            <a:off x="7113463" y="5"/>
            <a:ext cx="1015200" cy="1015200"/>
          </a:xfrm>
          <a:prstGeom prst="rtTriangle">
            <a:avLst/>
          </a:prstGeom>
          <a:solidFill>
            <a:srgbClr val="5FC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5" name="Google Shape;25;p4"/>
          <p:cNvSpPr/>
          <p:nvPr/>
        </p:nvSpPr>
        <p:spPr>
          <a:xfrm flipH="1" rot="10800000">
            <a:off x="7113588" y="107"/>
            <a:ext cx="1015200" cy="1015200"/>
          </a:xfrm>
          <a:prstGeom prst="rtTriangle">
            <a:avLst/>
          </a:prstGeom>
          <a:solidFill>
            <a:srgbClr val="A4DC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6" name="Google Shape;26;p4"/>
          <p:cNvSpPr/>
          <p:nvPr/>
        </p:nvSpPr>
        <p:spPr>
          <a:xfrm rot="10800000">
            <a:off x="6098378" y="97"/>
            <a:ext cx="1015200" cy="1015200"/>
          </a:xfrm>
          <a:prstGeom prst="rtTriangle">
            <a:avLst/>
          </a:prstGeom>
          <a:solidFill>
            <a:srgbClr val="5FC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7" name="Google Shape;27;p4"/>
          <p:cNvSpPr/>
          <p:nvPr/>
        </p:nvSpPr>
        <p:spPr>
          <a:xfrm rot="10800000">
            <a:off x="8128789" y="1015375"/>
            <a:ext cx="1015200" cy="1015200"/>
          </a:xfrm>
          <a:prstGeom prst="rtTriangle">
            <a:avLst/>
          </a:prstGeom>
          <a:solidFill>
            <a:srgbClr val="A4DC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8" name="Google Shape;28;p4"/>
          <p:cNvSpPr txBox="1"/>
          <p:nvPr>
            <p:ph type="ctrTitle"/>
          </p:nvPr>
        </p:nvSpPr>
        <p:spPr>
          <a:xfrm>
            <a:off x="460950" y="1455827"/>
            <a:ext cx="8222100" cy="15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 Serif"/>
              <a:buNone/>
              <a:defRPr sz="4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9262"/>
            <a:ext cx="1473224" cy="5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5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3" name="Google Shape;33;p5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rgbClr val="A4DC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rgbClr val="A4DC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rgbClr val="5FC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rgbClr val="47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rgbClr val="47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</p:grpSp>
      <p:sp>
        <p:nvSpPr>
          <p:cNvPr id="38" name="Google Shape;38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1750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17500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17500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17500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17500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17500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17500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17500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83974"/>
            <a:ext cx="1473226" cy="5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311700" y="1017800"/>
            <a:ext cx="4150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17500" lvl="2" marL="1371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17500" lvl="3" marL="1828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17500" lvl="4" marL="2286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17500" lvl="5" marL="2743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17500" lvl="6" marL="3200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17500" lvl="7" marL="3657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17500" lvl="8" marL="411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4681800" y="1017800"/>
            <a:ext cx="4150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17500" lvl="2" marL="1371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17500" lvl="3" marL="1828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17500" lvl="4" marL="2286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17500" lvl="5" marL="2743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17500" lvl="6" marL="3200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17500" lvl="7" marL="3657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17500" lvl="8" marL="411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pic>
        <p:nvPicPr>
          <p:cNvPr id="47" name="Google Shape;4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94299"/>
            <a:ext cx="1473226" cy="5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1" name="Google Shape;5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94299"/>
            <a:ext cx="1473226" cy="5586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17500" lvl="2" marL="1371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17500" lvl="3" marL="1828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17500" lvl="4" marL="2286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17500" lvl="5" marL="2743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17500" lvl="6" marL="3200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17500" lvl="7" marL="3657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17500" lvl="8" marL="411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2400"/>
              <a:buFont typeface="Roboto Serif"/>
              <a:buNone/>
              <a:defRPr sz="24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●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0480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○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04800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■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04800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●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04800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○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04800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■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04800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●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04800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○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04800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■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94299"/>
            <a:ext cx="1473226" cy="5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A4DCE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9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0" name="Google Shape;60;p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rgbClr val="A4DC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61" name="Google Shape;61;p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rgbClr val="003E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62" name="Google Shape;62;p9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rgbClr val="47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63" name="Google Shape;63;p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rgbClr val="5FC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64" name="Google Shape;64;p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rgbClr val="5FC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</p:grpSp>
      <p:sp>
        <p:nvSpPr>
          <p:cNvPr id="65" name="Google Shape;65;p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E6A"/>
              </a:buClr>
              <a:buSzPts val="4800"/>
              <a:buFont typeface="Roboto Serif"/>
              <a:buNone/>
              <a:defRPr sz="4800">
                <a:solidFill>
                  <a:srgbClr val="003E6A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94299"/>
            <a:ext cx="1473226" cy="5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rgbClr val="479F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" name="Google Shape;70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0"/>
          <p:cNvSpPr txBox="1"/>
          <p:nvPr>
            <p:ph type="title"/>
          </p:nvPr>
        </p:nvSpPr>
        <p:spPr>
          <a:xfrm>
            <a:off x="215725" y="2064450"/>
            <a:ext cx="4045200" cy="10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4200"/>
              <a:buFont typeface="Roboto Serif"/>
              <a:buNone/>
              <a:defRPr sz="42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92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 Serif"/>
              <a:buChar char="●"/>
              <a:defRPr sz="19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238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○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23850" lvl="2" marL="1371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■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23850" lvl="3" marL="1828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●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23850" lvl="4" marL="2286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○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23850" lvl="5" marL="2743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■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23850" lvl="6" marL="3200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●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23850" lvl="7" marL="3657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○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23850" lvl="8" marL="411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■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94299"/>
            <a:ext cx="1473226" cy="5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erif"/>
              <a:buChar char="●"/>
              <a:defRPr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○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■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●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○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■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●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○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■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cs.python.org/3/library/pdb.html" TargetMode="External"/><Relationship Id="rId4" Type="http://schemas.openxmlformats.org/officeDocument/2006/relationships/hyperlink" Target="https://es.javascript.info/debugging-chrome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cafrada1/debugging" TargetMode="External"/><Relationship Id="rId4" Type="http://schemas.openxmlformats.org/officeDocument/2006/relationships/hyperlink" Target="https://flask.palletsprojects.com/es/latest/debugging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gif"/><Relationship Id="rId4" Type="http://schemas.openxmlformats.org/officeDocument/2006/relationships/image" Target="../media/image18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ctrTitle"/>
          </p:nvPr>
        </p:nvSpPr>
        <p:spPr>
          <a:xfrm>
            <a:off x="460950" y="1053440"/>
            <a:ext cx="8222100" cy="15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al Desarrollo de Software I - Lanzillotta</a:t>
            </a:r>
            <a:endParaRPr/>
          </a:p>
        </p:txBody>
      </p:sp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460938" y="29287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Capra - Chaves - Di Matteo - Sosa - Villegas - Palavecino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490250" y="526350"/>
            <a:ext cx="7204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Depurando JavaScript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Instalación de Node.js (Ubuntu)</a:t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311700" y="1182950"/>
            <a:ext cx="88713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Ejecutar estos comandos uno por uno:</a:t>
            </a:r>
            <a:endParaRPr sz="17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sudo apt update</a:t>
            </a:r>
            <a:endParaRPr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sudo apt upgrade -y      —-------&gt;   OJO: tarda mucho     </a:t>
            </a:r>
            <a:endParaRPr b="1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sudo apt install curl -y</a:t>
            </a:r>
            <a:endParaRPr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curl -o- https://raw.githubusercontent.com/nvm-sh/nvm/v0.39.0/install.sh | bash</a:t>
            </a:r>
            <a:endParaRPr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source ~/.bashrc</a:t>
            </a:r>
            <a:endParaRPr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nvm install --lts</a:t>
            </a:r>
            <a:endParaRPr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nvm alias default 20.17.0</a:t>
            </a:r>
            <a:endParaRPr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node -v npm -v</a:t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Iniciando el debugger en VSCode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156100"/>
            <a:ext cx="8520600" cy="32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Paso 0: </a:t>
            </a:r>
            <a:r>
              <a:rPr lang="es"/>
              <a:t>Instalar Node.js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Paso 1: </a:t>
            </a:r>
            <a:r>
              <a:rPr lang="es"/>
              <a:t>Abrir la carpeta del proyecto en VSCode que tenga el archivo .js a depurar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Paso 2:</a:t>
            </a:r>
            <a:r>
              <a:rPr lang="es"/>
              <a:t> Ir a la pestaña </a:t>
            </a:r>
            <a:r>
              <a:rPr b="1" lang="es"/>
              <a:t>run and debug </a:t>
            </a:r>
            <a:r>
              <a:rPr lang="es"/>
              <a:t>(el play con el bichito)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Paso 3: </a:t>
            </a:r>
            <a:r>
              <a:rPr lang="es"/>
              <a:t>hacer click donde dice “Crear un archivo launch.json” y elegir en el menú la opción “Node.js”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/>
              <a:t>Paso 4:</a:t>
            </a:r>
            <a:r>
              <a:rPr lang="es"/>
              <a:t> Hacer click arriba a la izquierda en </a:t>
            </a:r>
            <a:r>
              <a:rPr b="1" lang="es"/>
              <a:t>Launch program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Iniciando el debugger en VSCode</a:t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3" y="1217375"/>
            <a:ext cx="9062376" cy="2835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Breakpoint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240925" y="1088575"/>
            <a:ext cx="3125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Un breakpoint o punto de parada sirve para que al debuggear el debugger detenga la ejecución en la línea donde colocamos el breakpoint.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75" y="410000"/>
            <a:ext cx="7684725" cy="42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Breakpoint</a:t>
            </a:r>
            <a:r>
              <a:rPr lang="e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/>
              <a:t>condicional</a:t>
            </a:r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"/>
              <a:t>Es un breakpoint que tiene asociada una condición. El programa se detendrá en esa línea si y sólo si se cumple la condición asociada.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49730"/>
            <a:ext cx="2589500" cy="236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900" y="2145675"/>
            <a:ext cx="5880401" cy="22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Comandos: Continue</a:t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311700" y="1017800"/>
            <a:ext cx="8520600" cy="3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"/>
              <a:t>Este comando permite continuar con la ejecución hasta el siguiente breakpoint o hasta el fin del programa.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638" y="2247275"/>
            <a:ext cx="580072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Comandos: Next</a:t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311700" y="1017800"/>
            <a:ext cx="8520600" cy="3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"/>
              <a:t>Permite avanzar a la línea inmediatamente siguiente o si existe algún breakpoint intermedio, se detiene en 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788" y="2247275"/>
            <a:ext cx="580072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Comandos: </a:t>
            </a:r>
            <a:r>
              <a:rPr lang="es"/>
              <a:t>Step into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311700" y="1017800"/>
            <a:ext cx="8520600" cy="3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"/>
              <a:t>Permite ingresar dentro del código de una función para depurar allí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"/>
              <a:t>Si en el flujo de ejecución existe un breakpoint se detendrá en el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838" y="2270900"/>
            <a:ext cx="580072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Comandos: </a:t>
            </a:r>
            <a:r>
              <a:rPr lang="es"/>
              <a:t>Step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017800"/>
            <a:ext cx="8520600" cy="3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"/>
              <a:t>Sale de la función actual hacia la función que la llamó.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"/>
              <a:t>Si en el flujo de ejecución existe un </a:t>
            </a:r>
            <a:r>
              <a:rPr lang="es"/>
              <a:t>breakpoint </a:t>
            </a:r>
            <a:r>
              <a:rPr lang="es"/>
              <a:t>se detendrá en el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863" y="2231550"/>
            <a:ext cx="580072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215725" y="2064450"/>
            <a:ext cx="4045200" cy="10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Agenda</a:t>
            </a:r>
            <a:endParaRPr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/>
              <a:t>Debugging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/>
              <a:t>Ejercicios de debugging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Información de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1266225"/>
            <a:ext cx="30858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s" sz="1400"/>
              <a:t>Permite observar el contenido en ese instante de ejecución de las variables.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➔"/>
            </a:pPr>
            <a:r>
              <a:rPr lang="es" sz="1400"/>
              <a:t>También se le puede dar “seguimiento” (</a:t>
            </a:r>
            <a:r>
              <a:rPr b="1" lang="es" sz="1400"/>
              <a:t>watch</a:t>
            </a:r>
            <a:r>
              <a:rPr lang="es" sz="1400"/>
              <a:t>) a una variable y cada vez que es usada podemos hacer que el programa se detenga.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575" y="1017800"/>
            <a:ext cx="6501449" cy="48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Seteo de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11700" y="1017800"/>
            <a:ext cx="3337500" cy="3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2258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s" sz="1600"/>
              <a:t>Permite cambiar el valor de las variables en tiempo de ejecución pudiendo así llegar a casos bordes o permitiendo hacer análisis del comportamiento del programa en ese contexto.</a:t>
            </a:r>
            <a:endParaRPr i="1" sz="1600"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425" y="1017800"/>
            <a:ext cx="5145450" cy="36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Stack trace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311700" y="1017800"/>
            <a:ext cx="8520600" cy="3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"/>
              <a:t>Muestra la pila de ejecución del programa en ese momento. Nos permite observar en qué función estamos, quién y dónde se llamo a esa función.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"/>
              <a:t>Un stack trace es un informe de los elementos activos en la pila de ejecución en un momento determinado durante la ejecución de un programa.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Evaluar expresiones</a:t>
            </a:r>
            <a:endParaRPr/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252900" y="1017800"/>
            <a:ext cx="8744400" cy="11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0357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s" sz="1700"/>
              <a:t>Podemos evaluar expresiones con el contenido de las variables en ese instante de ejecución o cualquier otra expresión que nos resulte útil. </a:t>
            </a:r>
            <a:r>
              <a:rPr lang="es" sz="1700" u="sng"/>
              <a:t>Importante:</a:t>
            </a:r>
            <a:r>
              <a:rPr lang="es" sz="1700"/>
              <a:t> </a:t>
            </a:r>
            <a:r>
              <a:rPr lang="es" sz="1700"/>
              <a:t>sólo</a:t>
            </a:r>
            <a:r>
              <a:rPr lang="es" sz="1700"/>
              <a:t> podemos evaluar los valores de las variables que se encuentres disponibles en el </a:t>
            </a:r>
            <a:r>
              <a:rPr b="1" lang="es" sz="1700"/>
              <a:t>scope actual</a:t>
            </a:r>
            <a:endParaRPr b="1" sz="1700"/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898" y="2178525"/>
            <a:ext cx="6229325" cy="24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Otros debuggers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s"/>
              <a:t>Python</a:t>
            </a:r>
            <a:r>
              <a:rPr lang="es"/>
              <a:t>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PDB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3"/>
              </a:rPr>
              <a:t>Documentación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s"/>
              <a:t>JetBrains: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IntelliJ IDEA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s"/>
              <a:t>Consola de desarrollador de Google Chrome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Podemos buscar un ejemplo por internet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u="sng">
                <a:solidFill>
                  <a:schemeClr val="hlink"/>
                </a:solidFill>
                <a:hlinkClick r:id="rId4"/>
              </a:rPr>
              <a:t>Ejemplo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Flask</a:t>
            </a:r>
            <a:endParaRPr/>
          </a:p>
        </p:txBody>
      </p:sp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s"/>
              <a:t>Repo con ejemplos: </a:t>
            </a:r>
            <a:r>
              <a:rPr lang="es" u="sng">
                <a:solidFill>
                  <a:schemeClr val="hlink"/>
                </a:solidFill>
                <a:hlinkClick r:id="rId3"/>
              </a:rPr>
              <a:t>link</a:t>
            </a:r>
            <a:r>
              <a:rPr lang="es"/>
              <a:t>. Info de flask: </a:t>
            </a:r>
            <a:r>
              <a:rPr lang="es" u="sng">
                <a:solidFill>
                  <a:schemeClr val="hlink"/>
                </a:solidFill>
                <a:hlinkClick r:id="rId4"/>
              </a:rPr>
              <a:t>link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s"/>
              <a:t>Ejecutar en modo debug: </a:t>
            </a:r>
            <a:r>
              <a:rPr b="1" i="1" lang="es"/>
              <a:t>flask --app hello run --debug</a:t>
            </a:r>
            <a:endParaRPr b="1"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s"/>
              <a:t>Ejecutar desde python en modo debug: </a:t>
            </a:r>
            <a:r>
              <a:rPr b="1" i="1" lang="es"/>
              <a:t>app.run(debug=True)</a:t>
            </a:r>
            <a:endParaRPr b="1"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s"/>
              <a:t>Tambien se puede desabilitar el debugger de flask: </a:t>
            </a:r>
            <a:r>
              <a:rPr i="1" lang="es"/>
              <a:t>app.run(debug=True, use_debugger=False, use_reloader=False)</a:t>
            </a:r>
            <a:endParaRPr i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Flask</a:t>
            </a:r>
            <a:endParaRPr/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s"/>
              <a:t>¿Como vamos a debuggear? Como siempre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es"/>
              <a:t>NUNCA </a:t>
            </a:r>
            <a:r>
              <a:rPr b="1" lang="es"/>
              <a:t>JAMÁS</a:t>
            </a:r>
            <a:r>
              <a:rPr b="1" lang="es"/>
              <a:t> ACTIVAR EL MODO DEBUG EN </a:t>
            </a:r>
            <a:r>
              <a:rPr b="1" lang="es"/>
              <a:t>PRODUCCIÓN</a:t>
            </a:r>
            <a:endParaRPr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¿Dudas?</a:t>
            </a: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38350"/>
            <a:ext cx="1457325" cy="9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4688" y="3400275"/>
            <a:ext cx="2175774" cy="14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type="ctrTitle"/>
          </p:nvPr>
        </p:nvSpPr>
        <p:spPr>
          <a:xfrm>
            <a:off x="460950" y="1455827"/>
            <a:ext cx="8222100" cy="15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¿break y ejercitamos?</a:t>
            </a:r>
            <a:endParaRPr/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8050" y="3153627"/>
            <a:ext cx="1748345" cy="1784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ctrTitle"/>
          </p:nvPr>
        </p:nvSpPr>
        <p:spPr>
          <a:xfrm>
            <a:off x="460950" y="1455827"/>
            <a:ext cx="8222100" cy="15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Ejercitación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Debugging</a:t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275" y="1708334"/>
            <a:ext cx="4098726" cy="17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Tomando mate</a:t>
            </a:r>
            <a:endParaRPr/>
          </a:p>
        </p:txBody>
      </p:sp>
      <p:sp>
        <p:nvSpPr>
          <p:cNvPr id="282" name="Google Shape;282;p43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Vamos a escribir tests de una clase y a debuggear para encontrar los errores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Loteria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Vamos a debuggear para encontrar los errores.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ctrTitle"/>
          </p:nvPr>
        </p:nvSpPr>
        <p:spPr>
          <a:xfrm>
            <a:off x="460950" y="1455827"/>
            <a:ext cx="8222100" cy="15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¡ahora solos!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350"/>
              <a:t>Para el siguiente código debuggear para corregir los errores</a:t>
            </a:r>
            <a:br>
              <a:rPr lang="es" sz="1350"/>
            </a:br>
            <a:endParaRPr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350"/>
              <a:t>def es_primo(n):</a:t>
            </a:r>
            <a:endParaRPr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350"/>
              <a:t>    for i in range(2, n):</a:t>
            </a:r>
            <a:endParaRPr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350"/>
              <a:t>        if n // i == 0:</a:t>
            </a:r>
            <a:endParaRPr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350"/>
              <a:t>            return False</a:t>
            </a:r>
            <a:endParaRPr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350"/>
              <a:t>    return True</a:t>
            </a:r>
            <a:endParaRPr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350"/>
              <a:t>def primos_entre(a, b):</a:t>
            </a:r>
            <a:endParaRPr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350"/>
              <a:t>    primos = []</a:t>
            </a:r>
            <a:endParaRPr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350"/>
              <a:t>    for numero in range(a, b):</a:t>
            </a:r>
            <a:endParaRPr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350"/>
              <a:t>        if not es_primo(numero):</a:t>
            </a:r>
            <a:endParaRPr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350"/>
              <a:t>            primos.append(numero)</a:t>
            </a:r>
            <a:endParaRPr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350"/>
              <a:t>    return primos</a:t>
            </a:r>
            <a:endParaRPr sz="1350"/>
          </a:p>
        </p:txBody>
      </p:sp>
      <p:sp>
        <p:nvSpPr>
          <p:cNvPr id="299" name="Google Shape;299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Números</a:t>
            </a:r>
            <a:r>
              <a:rPr lang="es"/>
              <a:t> primos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1350"/>
              <a:t>Para el siguiente código debuggear para corregir los errores</a:t>
            </a:r>
            <a:br>
              <a:rPr lang="es" sz="1350"/>
            </a:br>
            <a:endParaRPr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/>
              <a:t>def fibonacci(n):</a:t>
            </a:r>
            <a:endParaRPr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/>
              <a:t>    if n &lt; 2:</a:t>
            </a:r>
            <a:endParaRPr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/>
              <a:t>        return 1</a:t>
            </a:r>
            <a:endParaRPr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/>
              <a:t>    else:</a:t>
            </a:r>
            <a:endParaRPr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/>
              <a:t>        return fibonacci(n - 2) + fibonacci(n - 1)</a:t>
            </a:r>
            <a:endParaRPr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/>
              <a:t>Obs: el número de fibonacci de N es la suma del número de fibonacci de N-1 y N-2.</a:t>
            </a:r>
            <a:endParaRPr sz="1350"/>
          </a:p>
        </p:txBody>
      </p:sp>
      <p:sp>
        <p:nvSpPr>
          <p:cNvPr id="305" name="Google Shape;305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Fibonacci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>
            <p:ph type="title"/>
          </p:nvPr>
        </p:nvSpPr>
        <p:spPr>
          <a:xfrm>
            <a:off x="215725" y="2064450"/>
            <a:ext cx="4045200" cy="10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la clase que viene…</a:t>
            </a:r>
            <a:endParaRPr/>
          </a:p>
        </p:txBody>
      </p:sp>
      <p:sp>
        <p:nvSpPr>
          <p:cNvPr id="311" name="Google Shape;311;p48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❏"/>
            </a:pPr>
            <a:r>
              <a:rPr lang="es"/>
              <a:t>Ejercitación</a:t>
            </a:r>
            <a:r>
              <a:rPr lang="es"/>
              <a:t> del parcial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❏"/>
            </a:pPr>
            <a:r>
              <a:rPr lang="es"/>
              <a:t>Consultas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Bug?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"/>
              <a:t>Un bug es un error de código en un programa informático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s"/>
              <a:t>Podemos decir que un bug es cualquier comportamiento error o fallo de un programa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"/>
              <a:t>Podemos dividir los bugs en categorías: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s"/>
              <a:t>De sintaxis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s"/>
              <a:t>De ejecución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s"/>
              <a:t>De diseño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Origen del término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25" y="1685575"/>
            <a:ext cx="3077925" cy="177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8425" y="929000"/>
            <a:ext cx="4153526" cy="32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/>
              <a:t>Qué es Depurar o Debuggear?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"/>
              <a:t>Es el proceso que consiste en la deteccion y correcion de bugs.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s"/>
              <a:t>En inglés se dice “debugging” y en la mayoría de los ambientes van conocerlo de esta forma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"/>
              <a:t>Es un proceso </a:t>
            </a:r>
            <a:r>
              <a:rPr lang="es"/>
              <a:t>más</a:t>
            </a:r>
            <a:r>
              <a:rPr lang="es"/>
              <a:t> que habitual en el ambiente del desarrollo tanto en la etapa de </a:t>
            </a:r>
            <a:r>
              <a:rPr lang="es"/>
              <a:t>creación</a:t>
            </a:r>
            <a:r>
              <a:rPr lang="es"/>
              <a:t> como en la de mantenimiento de un programa.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Debugger o Depurador?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11700" y="1017800"/>
            <a:ext cx="8520600" cy="3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"/>
              <a:t>E</a:t>
            </a:r>
            <a:r>
              <a:rPr lang="es"/>
              <a:t>s una herramienta que se utiliza para el proceso de debugging.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"/>
              <a:t>Existes muchos debuggers pero casi todos ofrecen las mismas posibilidades.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"/>
              <a:t>Uno de los debuggers más famosos o que más van a escuchar es GDB, pero existen otros, como por ejemplo el debugger de JavaScript de Node.js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puede hacer un Debugger?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"/>
              <a:t>Puede detener la </a:t>
            </a:r>
            <a:r>
              <a:rPr lang="es"/>
              <a:t>ejecución</a:t>
            </a:r>
            <a:r>
              <a:rPr lang="es"/>
              <a:t> del programa e irlo ejecutando linea a linea. Hasta puede ejecutarlo </a:t>
            </a:r>
            <a:r>
              <a:rPr lang="es"/>
              <a:t>instrucción</a:t>
            </a:r>
            <a:r>
              <a:rPr lang="es"/>
              <a:t> a </a:t>
            </a:r>
            <a:r>
              <a:rPr lang="es"/>
              <a:t>instrucción.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"/>
              <a:t>Brinda información sobre variables, scopes, threads, stack trace y de casi todo lo que compone al programa en sí.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“debugger” más primitivo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"/>
              <a:t>Una forma instintiva de hacer debugging es usar “prints” en partes específicas del código.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"/>
              <a:t>Un gran poder conlleva una gran responsabilidad. Usen prints como último recurso…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